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7" r:id="rId7"/>
    <p:sldId id="268" r:id="rId8"/>
    <p:sldId id="265" r:id="rId9"/>
    <p:sldId id="266" r:id="rId10"/>
    <p:sldId id="260" r:id="rId11"/>
    <p:sldId id="261" r:id="rId12"/>
    <p:sldId id="270" r:id="rId13"/>
    <p:sldId id="269" r:id="rId14"/>
    <p:sldId id="263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677-1B17-49A3-89BC-7353E1959A3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1EB-3D10-4361-B0F5-5156EEA0C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677-1B17-49A3-89BC-7353E1959A3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1EB-3D10-4361-B0F5-5156EEA0C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677-1B17-49A3-89BC-7353E1959A3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1EB-3D10-4361-B0F5-5156EEA0C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677-1B17-49A3-89BC-7353E1959A3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1EB-3D10-4361-B0F5-5156EEA0C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677-1B17-49A3-89BC-7353E1959A3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1EB-3D10-4361-B0F5-5156EEA0C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677-1B17-49A3-89BC-7353E1959A3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1EB-3D10-4361-B0F5-5156EEA0C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677-1B17-49A3-89BC-7353E1959A3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1EB-3D10-4361-B0F5-5156EEA0C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677-1B17-49A3-89BC-7353E1959A3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1EB-3D10-4361-B0F5-5156EEA0C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677-1B17-49A3-89BC-7353E1959A3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1EB-3D10-4361-B0F5-5156EEA0C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677-1B17-49A3-89BC-7353E1959A3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1EB-3D10-4361-B0F5-5156EEA0C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677-1B17-49A3-89BC-7353E1959A3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1EB-3D10-4361-B0F5-5156EEA0C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D1677-1B17-49A3-89BC-7353E1959A3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4C1EB-3D10-4361-B0F5-5156EEA0CA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fr/imgres?q=domaine+des+planards&amp;um=1&amp;hl=fr&amp;sa=N&amp;biw=1133&amp;bih=552&amp;tbm=isch&amp;tbnid=0YEKFXYAppEKBM:&amp;imgrefurl=http://montblanc-chamonix.forumgratuit.fr/t46-enneigement-hiver-2010-2011&amp;docid=AeQlmzjlUCRNvM&amp;imgurl=http://img834.imageshack.us/img834/6097/dscf89911.jpg&amp;w=640&amp;h=480&amp;ei=l-gnT63ZHMKu8QP0qJm9Aw&amp;zoom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mpagniedumontblanc.fr/wp-content/uploads/2011/10/Balme-Tour-Vallorince-hiver.jpg" TargetMode="External"/><Relationship Id="rId5" Type="http://schemas.openxmlformats.org/officeDocument/2006/relationships/image" Target="../media/image16.jpeg"/><Relationship Id="rId4" Type="http://schemas.openxmlformats.org/officeDocument/2006/relationships/image" Target="http://t2.gstatic.com/images?q=tbn:ANd9GcRWR5xpB-YEf2fL_rCvoRAvejiAX4e13gO0gxZtwe2QNXuUPZzfHw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http://t0.gstatic.com/images?q=tbn:ANd9GcT4hPnd3aHc2qVkzRnAFEjtmFw7SW4qDoMVlXVgJbZ89qgEtl_pxw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http://t3.gstatic.com/images?q=tbn:ANd9GcRT-JtVN9VXcyfPENPBc6yCpGk5Sfsnnkd-84SULlXml6Xc9oQU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hyperlink" Target="http://fr.wikipedia.org/wiki/T%C3%A9l%C3%A9ph%C3%A9rique" TargetMode="External"/><Relationship Id="rId18" Type="http://schemas.openxmlformats.org/officeDocument/2006/relationships/hyperlink" Target="http://fr.wikipedia.org/wiki/Pointe_Helbronner" TargetMode="External"/><Relationship Id="rId3" Type="http://schemas.openxmlformats.org/officeDocument/2006/relationships/image" Target="../media/image27.jpeg"/><Relationship Id="rId7" Type="http://schemas.openxmlformats.org/officeDocument/2006/relationships/hyperlink" Target="http://www.google.fr/imgres?imgurl=http://www.compagniedumontblanc.fr/wp-content/uploads/2014/03/Pas_vide_Caro-14low.jpg&amp;imgrefurl=http://www.compagniedumontblanc.co.uk/step-void-7366&amp;h=660&amp;w=1000&amp;tbnid=8LL__bgyZ1DRLM:&amp;zoom=1&amp;docid=cA49-1vilP2D6M&amp;ei=oZl1VPiQJdLbatr1gOgD&amp;tbm=isch&amp;iact=rc&amp;uact=3&amp;dur=448&amp;page=3&amp;start=56&amp;ndsp=33&amp;ved=0CIICEK0DMEg" TargetMode="External"/><Relationship Id="rId12" Type="http://schemas.openxmlformats.org/officeDocument/2006/relationships/hyperlink" Target="http://fr.wikipedia.org/wiki/T%C3%A9l%C3%A9communication" TargetMode="External"/><Relationship Id="rId17" Type="http://schemas.openxmlformats.org/officeDocument/2006/relationships/hyperlink" Target="http://fr.wikipedia.org/w/index.php?title=Glacier_du_G%C3%A9ant&amp;action=edit&amp;redlink=1" TargetMode="External"/><Relationship Id="rId2" Type="http://schemas.openxmlformats.org/officeDocument/2006/relationships/image" Target="../media/image26.jpeg"/><Relationship Id="rId16" Type="http://schemas.openxmlformats.org/officeDocument/2006/relationships/hyperlink" Target="http://fr.wikipedia.org/wiki/T%C3%A9l%C3%A9cabine_Panoramic_Mont-Blanc" TargetMode="External"/><Relationship Id="rId20" Type="http://schemas.openxmlformats.org/officeDocument/2006/relationships/hyperlink" Target="http://fr.wikipedia.org/wiki/Pi%C3%A9mon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hyperlink" Target="http://fr.wikipedia.org/wiki/Aiguilles_de_Chamonix" TargetMode="External"/><Relationship Id="rId5" Type="http://schemas.openxmlformats.org/officeDocument/2006/relationships/image" Target="../media/image28.jpeg"/><Relationship Id="rId15" Type="http://schemas.openxmlformats.org/officeDocument/2006/relationships/hyperlink" Target="http://fr.wikipedia.org/wiki/Vall%C3%A9e_Blanche" TargetMode="External"/><Relationship Id="rId10" Type="http://schemas.openxmlformats.org/officeDocument/2006/relationships/hyperlink" Target="http://fr.wikipedia.org/wiki/Massif_du_Mont-Blanc" TargetMode="External"/><Relationship Id="rId19" Type="http://schemas.openxmlformats.org/officeDocument/2006/relationships/hyperlink" Target="http://fr.wikipedia.org/wiki/Vall%C3%A9e_d'Aoste" TargetMode="External"/><Relationship Id="rId4" Type="http://schemas.openxmlformats.org/officeDocument/2006/relationships/hyperlink" Target="http://www.google.fr/imgres?imgurl=http://blog.kazaden.com/blog/wp-content/uploads/2014/09/Vallee-blanche-mountainpix-3-e1410964385695.jpg&amp;imgrefurl=http://blog.kazaden.com/ski-hors-piste-a-chamonix/&amp;h=375&amp;w=565&amp;tbnid=i3k-1E_wqYpS1M:&amp;zoom=1&amp;docid=QxRi2MSdLTbJZM&amp;ei=34aZVIGlM43uaozagPAD&amp;tbm=isch&amp;iact=rc&amp;uact=3&amp;dur=2045&amp;page=16&amp;start=444&amp;ndsp=32&amp;ved=0CKUBEK0DMDU4kAM" TargetMode="External"/><Relationship Id="rId9" Type="http://schemas.openxmlformats.org/officeDocument/2006/relationships/hyperlink" Target="http://fr.wikipedia.org/wiki/Midi_de_la_France" TargetMode="External"/><Relationship Id="rId14" Type="http://schemas.openxmlformats.org/officeDocument/2006/relationships/hyperlink" Target="http://fr.wikipedia.org/wiki/T%C3%A9l%C3%A9ph%C3%A9rique_de_l'aiguille_du_Midi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fr/imgres?imgurl=http://i.ytimg.com/vi/P2CN_1G1yZI/maxresdefault.jpg&amp;imgrefurl=http://www.youtube.com/watch?v=P2CN_1G1yZI&amp;h=1080&amp;w=1920&amp;tbnid=bm80B0zOcztknM:&amp;zoom=1&amp;docid=dc7SawdRZ8rGPM&amp;ei=NYCZVKyEFMLfaqCBgeAF&amp;tbm=isch&amp;iact=rc&amp;uact=3&amp;dur=941&amp;page=3&amp;start=57&amp;ndsp=26&amp;ved=0COsBEK0DMEA" TargetMode="External"/><Relationship Id="rId3" Type="http://schemas.openxmlformats.org/officeDocument/2006/relationships/image" Target="../media/image32.jpeg"/><Relationship Id="rId7" Type="http://schemas.openxmlformats.org/officeDocument/2006/relationships/image" Target="https://encrypted-tbn3.gstatic.com/images?q=tbn:ANd9GcQj9NwGFo_PF0PRwuEG2WPBWTZhU8li956qQgVlXika8OJn0m83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hyperlink" Target="http://www.visitmerdeglace.com/" TargetMode="External"/><Relationship Id="rId5" Type="http://schemas.openxmlformats.org/officeDocument/2006/relationships/hyperlink" Target="http://www.google.fr/imgres?imgurl=http://s-www.ledauphine.com/images/113FDE2B-D74E-4682-8736-E7AAB091A56D/COM_01/photo.jpg&amp;imgrefurl=http://www.ledauphine.com/haute-savoie/2011/12/23/le-glaciorium-ouvrira-en-juin-prochain&amp;h=219&amp;w=403&amp;tbnid=d0ynqoJfnmHN2M:&amp;zoom=1&amp;docid=1Dj0dJ9Lg6w9qM&amp;ei=RH-ZVKfQLMvcaLulgZgH&amp;tbm=isch&amp;iact=rc&amp;uact=3&amp;dur=6107&amp;page=3&amp;start=54&amp;ndsp=28&amp;ved=0CO4BEK0DMEE" TargetMode="External"/><Relationship Id="rId10" Type="http://schemas.openxmlformats.org/officeDocument/2006/relationships/image" Target="https://encrypted-tbn0.gstatic.com/images?q=tbn:ANd9GcQ1-3O8aDCauOaYPH7-rxlo8bkIyh0sdhgP6J9PPPtkmofVLSgN" TargetMode="External"/><Relationship Id="rId4" Type="http://schemas.openxmlformats.org/officeDocument/2006/relationships/image" Target="../media/image33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VOYAGE MULTI-NEIGE à VALLORCINE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3555947"/>
            <a:ext cx="6152728" cy="2082853"/>
          </a:xfrm>
        </p:spPr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Du Lundi 22/01 au Vendredi 26/01</a:t>
            </a:r>
          </a:p>
        </p:txBody>
      </p:sp>
      <p:pic>
        <p:nvPicPr>
          <p:cNvPr id="2052" name="Picture 4" descr="skiroc - ">
            <a:extLst>
              <a:ext uri="{FF2B5EF4-FFF2-40B4-BE49-F238E27FC236}">
                <a16:creationId xmlns:a16="http://schemas.microsoft.com/office/drawing/2014/main" xmlns="" id="{3ED8D93D-3C6C-46E6-8953-C30B0D7C3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932" y="192283"/>
            <a:ext cx="3305944" cy="247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MONT BLANC&quot;">
            <a:extLst>
              <a:ext uri="{FF2B5EF4-FFF2-40B4-BE49-F238E27FC236}">
                <a16:creationId xmlns:a16="http://schemas.microsoft.com/office/drawing/2014/main" xmlns="" id="{1061BE04-944F-4587-BB6C-47752E429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4065" y="258111"/>
            <a:ext cx="3608116" cy="247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 de recherche d'images pour &quot;SKI JEUNES PISTE MONITEUR&quot;">
            <a:extLst>
              <a:ext uri="{FF2B5EF4-FFF2-40B4-BE49-F238E27FC236}">
                <a16:creationId xmlns:a16="http://schemas.microsoft.com/office/drawing/2014/main" xmlns="" id="{DD49E2F5-A717-4E3C-94F8-3996F2E9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94861"/>
            <a:ext cx="5112568" cy="22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476672"/>
            <a:ext cx="691276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OBJECTIFS PEDAGOGIQUES DU SEJOUR</a:t>
            </a:r>
          </a:p>
          <a:p>
            <a:pPr algn="ctr"/>
            <a:endParaRPr lang="fr-FR" sz="3200" b="1" u="sng" dirty="0"/>
          </a:p>
          <a:p>
            <a:pPr marL="342900" indent="-342900">
              <a:buAutoNum type="arabicParenR"/>
            </a:pPr>
            <a:r>
              <a:rPr lang="fr-FR" b="1" dirty="0">
                <a:solidFill>
                  <a:srgbClr val="FFC000"/>
                </a:solidFill>
              </a:rPr>
              <a:t>Permettre l’acquisition d’une culture sportive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 la pratique d’activités nouvelles et inédites.</a:t>
            </a:r>
          </a:p>
          <a:p>
            <a:pPr marL="342900" indent="-342900">
              <a:buAutoNum type="arabicParenR"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/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b="1" dirty="0">
                <a:solidFill>
                  <a:srgbClr val="FFC000"/>
                </a:solidFill>
              </a:rPr>
              <a:t>2) Développer la solidarité, l’entraide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dans des activités qui demandent un engagement émotionnel très fort</a:t>
            </a:r>
          </a:p>
          <a:p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b="1" dirty="0">
                <a:solidFill>
                  <a:srgbClr val="FFC000"/>
                </a:solidFill>
              </a:rPr>
              <a:t>3) Apprendre à agir en sécurité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pour soi et pour les autres</a:t>
            </a:r>
          </a:p>
          <a:p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b="1" dirty="0">
                <a:solidFill>
                  <a:srgbClr val="FFC000"/>
                </a:solidFill>
              </a:rPr>
              <a:t>4) Apprendre à vivre en collectivité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 être autonome et responsable</a:t>
            </a:r>
          </a:p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rangement et propreté des chambres</a:t>
            </a:r>
          </a:p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au réfectoire : débarrasser et nettoyer les tables.</a:t>
            </a:r>
          </a:p>
          <a:p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b="1" dirty="0">
                <a:solidFill>
                  <a:srgbClr val="FFC000"/>
                </a:solidFill>
              </a:rPr>
              <a:t>5) Apprendre à communiquer avec ceux qui nous entourent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vivre sans jeux vidéos et téléphones portables.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Résultat de recherche d'images pour &quot;raquettes VALLORCINE&quot;">
            <a:extLst>
              <a:ext uri="{FF2B5EF4-FFF2-40B4-BE49-F238E27FC236}">
                <a16:creationId xmlns:a16="http://schemas.microsoft.com/office/drawing/2014/main" xmlns="" id="{50559265-E547-4B98-BFDA-24DC2A8E1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" y="0"/>
            <a:ext cx="9136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03848" y="228123"/>
            <a:ext cx="593222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FFFF00"/>
                </a:solidFill>
              </a:rPr>
              <a:t>UNE JOURNEE TYPE</a:t>
            </a:r>
          </a:p>
          <a:p>
            <a:pPr algn="ctr"/>
            <a:endParaRPr lang="fr-FR" sz="2400" b="1" u="sng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  <a:sym typeface="Symbol"/>
              </a:rPr>
              <a:t></a:t>
            </a:r>
            <a:r>
              <a:rPr lang="fr-FR" b="1" dirty="0">
                <a:solidFill>
                  <a:srgbClr val="FF0000"/>
                </a:solidFill>
              </a:rPr>
              <a:t>7h45/8h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b="1" dirty="0">
                <a:solidFill>
                  <a:srgbClr val="FFFF00"/>
                </a:solidFill>
              </a:rPr>
              <a:t>Lever</a:t>
            </a:r>
          </a:p>
          <a:p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Symbol"/>
              <a:buChar char="*"/>
            </a:pPr>
            <a:r>
              <a:rPr lang="fr-FR" b="1" dirty="0">
                <a:solidFill>
                  <a:srgbClr val="FF0000"/>
                </a:solidFill>
              </a:rPr>
              <a:t>A partir de 8h jusqu’à 8h45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fr-FR" b="1" dirty="0">
                <a:solidFill>
                  <a:srgbClr val="FFFF00"/>
                </a:solidFill>
              </a:rPr>
              <a:t>Petit déjeuner</a:t>
            </a:r>
          </a:p>
          <a:p>
            <a:pPr>
              <a:buFont typeface="Symbol"/>
              <a:buChar char="*"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Symbol"/>
              <a:buChar char="*"/>
            </a:pPr>
            <a:r>
              <a:rPr lang="fr-FR" b="1" dirty="0">
                <a:solidFill>
                  <a:srgbClr val="FF0000"/>
                </a:solidFill>
              </a:rPr>
              <a:t>De 9h à 12h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b="1" dirty="0">
                <a:solidFill>
                  <a:srgbClr val="FFFF00"/>
                </a:solidFill>
              </a:rPr>
              <a:t>activité sportive du matin</a:t>
            </a:r>
          </a:p>
          <a:p>
            <a:pPr>
              <a:buFont typeface="Symbol"/>
              <a:buChar char="*"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Symbol"/>
              <a:buChar char="*"/>
            </a:pPr>
            <a:r>
              <a:rPr lang="fr-FR" b="1" dirty="0">
                <a:solidFill>
                  <a:srgbClr val="FF0000"/>
                </a:solidFill>
              </a:rPr>
              <a:t>12h: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>
                <a:solidFill>
                  <a:srgbClr val="FFFF00"/>
                </a:solidFill>
              </a:rPr>
              <a:t>déjeuner au réfectoire ou pique nique sur site</a:t>
            </a:r>
          </a:p>
          <a:p>
            <a:pPr>
              <a:buFont typeface="Symbol"/>
              <a:buChar char="*"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Symbol"/>
              <a:buChar char="*"/>
            </a:pPr>
            <a:r>
              <a:rPr lang="fr-FR" b="1" dirty="0">
                <a:solidFill>
                  <a:srgbClr val="FF0000"/>
                </a:solidFill>
              </a:rPr>
              <a:t>14h-16h30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b="1" dirty="0">
                <a:solidFill>
                  <a:srgbClr val="FFFF00"/>
                </a:solidFill>
              </a:rPr>
              <a:t>activité de l’après –midi</a:t>
            </a:r>
          </a:p>
          <a:p>
            <a:pPr>
              <a:buFont typeface="Symbol"/>
              <a:buChar char="*"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Symbol"/>
              <a:buChar char="*"/>
            </a:pPr>
            <a:r>
              <a:rPr lang="fr-FR" b="1" dirty="0">
                <a:solidFill>
                  <a:srgbClr val="FF0000"/>
                </a:solidFill>
              </a:rPr>
              <a:t>17h-17h30: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>
                <a:solidFill>
                  <a:srgbClr val="FFFF00"/>
                </a:solidFill>
              </a:rPr>
              <a:t>gouter</a:t>
            </a:r>
          </a:p>
          <a:p>
            <a:pPr>
              <a:buFont typeface="Symbol"/>
              <a:buChar char="*"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Symbol"/>
              <a:buChar char="*"/>
            </a:pPr>
            <a:r>
              <a:rPr lang="fr-FR" b="1" dirty="0">
                <a:solidFill>
                  <a:srgbClr val="FF0000"/>
                </a:solidFill>
              </a:rPr>
              <a:t>17h30-19h: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>
                <a:solidFill>
                  <a:srgbClr val="FFFF00"/>
                </a:solidFill>
              </a:rPr>
              <a:t>douche et temps calme</a:t>
            </a:r>
          </a:p>
          <a:p>
            <a:pPr>
              <a:buFont typeface="Symbol"/>
              <a:buChar char="*"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Symbol"/>
              <a:buChar char="*"/>
            </a:pPr>
            <a:r>
              <a:rPr lang="fr-FR" b="1" dirty="0">
                <a:solidFill>
                  <a:srgbClr val="FF0000"/>
                </a:solidFill>
              </a:rPr>
              <a:t>19h -20h : </a:t>
            </a:r>
            <a:r>
              <a:rPr lang="fr-FR" b="1" dirty="0">
                <a:solidFill>
                  <a:srgbClr val="FFFF00"/>
                </a:solidFill>
              </a:rPr>
              <a:t>diner</a:t>
            </a:r>
          </a:p>
          <a:p>
            <a:pPr>
              <a:buFont typeface="Symbol"/>
              <a:buChar char="*"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Symbol"/>
              <a:buChar char="*"/>
            </a:pPr>
            <a:r>
              <a:rPr lang="fr-FR" b="1" dirty="0">
                <a:solidFill>
                  <a:srgbClr val="FF0000"/>
                </a:solidFill>
              </a:rPr>
              <a:t>21h: </a:t>
            </a:r>
            <a:r>
              <a:rPr lang="fr-FR" b="1" dirty="0">
                <a:solidFill>
                  <a:srgbClr val="FFFF00"/>
                </a:solidFill>
              </a:rPr>
              <a:t>coucher</a:t>
            </a:r>
          </a:p>
          <a:p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  <a:sym typeface="Symbol"/>
              </a:rPr>
              <a:t>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21h30: </a:t>
            </a:r>
            <a:r>
              <a:rPr lang="fr-FR" b="1" dirty="0">
                <a:solidFill>
                  <a:srgbClr val="FFFF00"/>
                </a:solidFill>
              </a:rPr>
              <a:t>extinction des feux</a:t>
            </a:r>
          </a:p>
          <a:p>
            <a:endParaRPr lang="fr-F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2" descr="Résultat de recherche d'images pour &quot;raquettes VALLORCINE&quot;">
            <a:extLst>
              <a:ext uri="{FF2B5EF4-FFF2-40B4-BE49-F238E27FC236}">
                <a16:creationId xmlns:a16="http://schemas.microsoft.com/office/drawing/2014/main" xmlns="" id="{603A3791-379E-438A-9397-0E9A043BE3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F002F8D-A7B2-4A5D-8D48-83DBB1D2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Planning des activités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024877B5-043B-4B7C-B3FC-70E086C45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6259498"/>
              </p:ext>
            </p:extLst>
          </p:nvPr>
        </p:nvGraphicFramePr>
        <p:xfrm>
          <a:off x="457200" y="1829445"/>
          <a:ext cx="8229600" cy="4067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556">
                  <a:extLst>
                    <a:ext uri="{9D8B030D-6E8A-4147-A177-3AD203B41FA5}">
                      <a16:colId xmlns:a16="http://schemas.microsoft.com/office/drawing/2014/main" xmlns="" val="3188211047"/>
                    </a:ext>
                  </a:extLst>
                </a:gridCol>
                <a:gridCol w="1036302">
                  <a:extLst>
                    <a:ext uri="{9D8B030D-6E8A-4147-A177-3AD203B41FA5}">
                      <a16:colId xmlns:a16="http://schemas.microsoft.com/office/drawing/2014/main" xmlns="" val="2109852862"/>
                    </a:ext>
                  </a:extLst>
                </a:gridCol>
                <a:gridCol w="1189558">
                  <a:extLst>
                    <a:ext uri="{9D8B030D-6E8A-4147-A177-3AD203B41FA5}">
                      <a16:colId xmlns:a16="http://schemas.microsoft.com/office/drawing/2014/main" xmlns="" val="1058589937"/>
                    </a:ext>
                  </a:extLst>
                </a:gridCol>
                <a:gridCol w="1289296">
                  <a:extLst>
                    <a:ext uri="{9D8B030D-6E8A-4147-A177-3AD203B41FA5}">
                      <a16:colId xmlns:a16="http://schemas.microsoft.com/office/drawing/2014/main" xmlns="" val="3930261828"/>
                    </a:ext>
                  </a:extLst>
                </a:gridCol>
                <a:gridCol w="1289296">
                  <a:extLst>
                    <a:ext uri="{9D8B030D-6E8A-4147-A177-3AD203B41FA5}">
                      <a16:colId xmlns:a16="http://schemas.microsoft.com/office/drawing/2014/main" xmlns="" val="1794455701"/>
                    </a:ext>
                  </a:extLst>
                </a:gridCol>
                <a:gridCol w="1289296">
                  <a:extLst>
                    <a:ext uri="{9D8B030D-6E8A-4147-A177-3AD203B41FA5}">
                      <a16:colId xmlns:a16="http://schemas.microsoft.com/office/drawing/2014/main" xmlns="" val="618991025"/>
                    </a:ext>
                  </a:extLst>
                </a:gridCol>
                <a:gridCol w="1289296">
                  <a:extLst>
                    <a:ext uri="{9D8B030D-6E8A-4147-A177-3AD203B41FA5}">
                      <a16:colId xmlns:a16="http://schemas.microsoft.com/office/drawing/2014/main" xmlns="" val="3690105883"/>
                    </a:ext>
                  </a:extLst>
                </a:gridCol>
              </a:tblGrid>
              <a:tr h="425957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SEMAINE BLANCHE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HIVER 2018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03356"/>
                  </a:ext>
                </a:extLst>
              </a:tr>
              <a:tr h="3674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COLLEGE BILDSTEIN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(du 22/01 au 26/01)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Effectifs : 30 + 3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2834927"/>
                  </a:ext>
                </a:extLst>
              </a:tr>
              <a:tr h="26726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6844771"/>
                  </a:ext>
                </a:extLst>
              </a:tr>
              <a:tr h="3340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GROUPES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DIMANCHE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LUNDI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MARDI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MERCREDI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JEUDI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VENDREDI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7862583"/>
                  </a:ext>
                </a:extLst>
              </a:tr>
              <a:tr h="33408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21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22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23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24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25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26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6565363"/>
                  </a:ext>
                </a:extLst>
              </a:tr>
              <a:tr h="3340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MATIN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Arrivée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Biathlon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Ski Alpin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Ski Alpin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Ski Alpin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8150821"/>
                  </a:ext>
                </a:extLst>
              </a:tr>
              <a:tr h="3340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16 pers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APRES MIDI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Ski de Fond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Raquettes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Mer de Glace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Ski Alpin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Aiguille du Midi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3697658"/>
                  </a:ext>
                </a:extLst>
              </a:tr>
              <a:tr h="3340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2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MATIN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Arrivée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Raquettes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Ski Alpin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Ski Alpin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Ski Alpin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5293382"/>
                  </a:ext>
                </a:extLst>
              </a:tr>
              <a:tr h="3340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17 pers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APRES MIDI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Ski de Fond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Biathlon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Mer de Glace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Ski Alpin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Aiguille du Midi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05710"/>
                  </a:ext>
                </a:extLst>
              </a:tr>
              <a:tr h="3340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1 Accompagnateur</a:t>
                      </a:r>
                      <a:endParaRPr lang="fr-FR" sz="900" b="0" i="1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1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1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Départ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extLst>
                  <a:ext uri="{0D108BD9-81ED-4DB2-BD59-A6C34878D82A}">
                    <a16:rowId xmlns:a16="http://schemas.microsoft.com/office/drawing/2014/main" xmlns="" val="474560123"/>
                  </a:ext>
                </a:extLst>
              </a:tr>
              <a:tr h="3340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Encadrements</a:t>
                      </a:r>
                      <a:endParaRPr lang="fr-FR" sz="9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 ESF 2H00</a:t>
                      </a:r>
                      <a:endParaRPr lang="fr-FR" sz="900" b="0" i="1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 ESF 2 X 2H30</a:t>
                      </a:r>
                      <a:endParaRPr lang="pt-BR" sz="900" b="0" i="1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3 ESF 2H00</a:t>
                      </a:r>
                      <a:endParaRPr lang="fr-FR" sz="900" b="0" i="1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3 ESF 2H00</a:t>
                      </a:r>
                      <a:endParaRPr lang="fr-FR" sz="900" b="0" i="1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3 ESF 2H00</a:t>
                      </a:r>
                      <a:endParaRPr lang="fr-FR" sz="900" b="0" i="1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extLst>
                  <a:ext uri="{0D108BD9-81ED-4DB2-BD59-A6C34878D82A}">
                    <a16:rowId xmlns:a16="http://schemas.microsoft.com/office/drawing/2014/main" xmlns="" val="637230024"/>
                  </a:ext>
                </a:extLst>
              </a:tr>
              <a:tr h="3340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1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 Accompagnateur</a:t>
                      </a:r>
                      <a:endParaRPr lang="fr-FR" sz="900" b="0" i="1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1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1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1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2" marR="6682" marT="6682" marB="0" anchor="b"/>
                </a:tc>
                <a:extLst>
                  <a:ext uri="{0D108BD9-81ED-4DB2-BD59-A6C34878D82A}">
                    <a16:rowId xmlns:a16="http://schemas.microsoft.com/office/drawing/2014/main" xmlns="" val="3791447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348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4822EB-94B7-461E-A561-B7B8C1D4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TROUSSEAU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2C7E154-641A-4D08-A000-0D3A944B1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33" y="5445224"/>
            <a:ext cx="8496944" cy="1752600"/>
          </a:xfrm>
        </p:spPr>
        <p:txBody>
          <a:bodyPr>
            <a:normAutofit/>
          </a:bodyPr>
          <a:lstStyle/>
          <a:p>
            <a:pPr algn="l"/>
            <a:r>
              <a:rPr lang="fr-FR" sz="1500" b="1" dirty="0">
                <a:solidFill>
                  <a:schemeClr val="tx1"/>
                </a:solidFill>
              </a:rPr>
              <a:t>Equipement facultatif:</a:t>
            </a:r>
          </a:p>
          <a:p>
            <a:pPr algn="l"/>
            <a:r>
              <a:rPr lang="fr-FR" sz="1500" dirty="0">
                <a:solidFill>
                  <a:schemeClr val="tx1"/>
                </a:solidFill>
              </a:rPr>
              <a:t>-L’argent de poche n’est pas indispensable.</a:t>
            </a:r>
          </a:p>
          <a:p>
            <a:pPr algn="l"/>
            <a:r>
              <a:rPr lang="fr-FR" sz="1500" dirty="0">
                <a:solidFill>
                  <a:schemeClr val="tx1"/>
                </a:solidFill>
              </a:rPr>
              <a:t>-Les portables, MP3 et jeux vidéos seront récupérés par les professeurs en dehors du voyage en bus</a:t>
            </a:r>
          </a:p>
          <a:p>
            <a:pPr algn="l"/>
            <a:r>
              <a:rPr lang="fr-FR" sz="1500" dirty="0">
                <a:solidFill>
                  <a:schemeClr val="tx1"/>
                </a:solidFill>
              </a:rPr>
              <a:t>-Appareil photo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2D142E34-5539-4993-AA39-0696C3EC9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9143362"/>
              </p:ext>
            </p:extLst>
          </p:nvPr>
        </p:nvGraphicFramePr>
        <p:xfrm>
          <a:off x="251520" y="980728"/>
          <a:ext cx="8640960" cy="4390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56904403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3246768253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xmlns="" val="38292954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140727328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Pour les activités dans la neige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Pour l’après ski et les sorties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5395106"/>
                  </a:ext>
                </a:extLst>
              </a:tr>
              <a:tr h="274964">
                <a:tc>
                  <a:txBody>
                    <a:bodyPr/>
                    <a:lstStyle/>
                    <a:p>
                      <a:r>
                        <a:rPr lang="fr-FR" sz="1200" dirty="0"/>
                        <a:t>Pantalon de ski ou combinaison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Après ski imperméables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228062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/>
                        <a:t>Anorak chaud et imperméable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Paire de chaussure de marche ou bonnes baskets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974062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/>
                        <a:t>Collant ou legging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Pantalons, jeans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51705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/>
                        <a:t>Sous pull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Survêtement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091623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/>
                        <a:t>Pull-over chaud ou polaire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39523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/>
                        <a:t>Grande paire de chaussette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Tee-shirt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70123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/>
                        <a:t>Bonnet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Pyjama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214957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/>
                        <a:t>Echarpe ou tour de cou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Slips, culotte, chaussettes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07007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/>
                        <a:t>Gants ou moufles imperméables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Paire de pantoufles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587515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/>
                        <a:t>Masque de ski ou lunettes de soleil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Serviette de toilette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880453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/>
                        <a:t>Crème solaire anti UV pour le visage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Trousse de toilette avec nécessaire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894084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/>
                        <a:t> stick pour les lèvres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Sac de linge sale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035266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Sac à 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32702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Gourde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3763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382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ski neige enfant&quot;">
            <a:extLst>
              <a:ext uri="{FF2B5EF4-FFF2-40B4-BE49-F238E27FC236}">
                <a16:creationId xmlns:a16="http://schemas.microsoft.com/office/drawing/2014/main" xmlns="" id="{29EA75DA-F3C2-4200-9A12-A9102830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62" y="81768"/>
            <a:ext cx="9151162" cy="677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47664" y="83671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8000" b="1" dirty="0">
                <a:solidFill>
                  <a:srgbClr val="FF0000"/>
                </a:solidFill>
              </a:rPr>
              <a:t>BON VOYAGE!!!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9592" y="5157192"/>
            <a:ext cx="7344816" cy="212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Symbol"/>
              <a:buChar char="®"/>
            </a:pPr>
            <a:r>
              <a:rPr lang="fr-FR" sz="1600" b="1" dirty="0"/>
              <a:t>Rendez vous à 1h15 devant le collège pour un départ du collège à 1h30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  <a:sym typeface="Symbol"/>
              </a:rPr>
              <a:t>Prévoir un petit déjeuner</a:t>
            </a:r>
            <a:endParaRPr lang="fr-FR" sz="1600" b="1" dirty="0">
              <a:solidFill>
                <a:srgbClr val="FF0000"/>
              </a:solidFill>
            </a:endParaRPr>
          </a:p>
          <a:p>
            <a:pPr algn="ctr">
              <a:buFont typeface="Symbol"/>
              <a:buChar char="®"/>
            </a:pPr>
            <a:r>
              <a:rPr lang="fr-FR" sz="1600" b="1" dirty="0">
                <a:sym typeface="Symbol"/>
              </a:rPr>
              <a:t>Retour: départ de Vallorcine à 17h30 pour une arrivée prévue vers 2h00</a:t>
            </a:r>
          </a:p>
          <a:p>
            <a:pPr algn="ctr">
              <a:buFont typeface="Symbol"/>
              <a:buChar char="®"/>
            </a:pPr>
            <a:endParaRPr lang="fr-FR" sz="1600" dirty="0">
              <a:sym typeface="Symbol"/>
            </a:endParaRPr>
          </a:p>
          <a:p>
            <a:pPr algn="ctr"/>
            <a:r>
              <a:rPr lang="fr-FR" sz="1600" dirty="0">
                <a:sym typeface="Symbol"/>
              </a:rPr>
              <a:t>Des messages sur le site du collège vous informerons de notre arrivée ainsi que de l’horaire précis de retour au collège.</a:t>
            </a:r>
            <a:endParaRPr lang="fr-FR" sz="1600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3326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LOCALISATION ET HORAIRES DE DEPART ET D’ARRIVEE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88550E7-2C68-4F78-8D4A-7DE17DFFD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5" y="690468"/>
            <a:ext cx="5955632" cy="44667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911D46BC-A986-429C-9D87-E4CA886B8C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2173" y="279695"/>
            <a:ext cx="5308540" cy="1639127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59350"/>
            <a:ext cx="65" cy="138499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9298" y="3347265"/>
            <a:ext cx="828092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A une altitude de 1300 m le chalet « SKIROC » se trouve à Vallorcine.!</a:t>
            </a:r>
          </a:p>
          <a:p>
            <a:r>
              <a:rPr lang="fr-FR" sz="1500" dirty="0"/>
              <a:t>Au pied de la Réserve Naturelle des Aiguilles Rouges, le Chalet Hôtel « SKIROC » est apprécié pour son confort pratique. D’une capacité de 120 lits, il se compose de 24 chambres (de 4 à 6 lits) équipées avec douches et WC, d’une grande salle de restaurant, d’un salon, d’un bar, de salles d’animation et de travail.</a:t>
            </a:r>
          </a:p>
          <a:p>
            <a:r>
              <a:rPr lang="fr-FR" sz="1500" dirty="0"/>
              <a:t>L’hiver, il est agréable de flâner devant la grande cheminée.</a:t>
            </a:r>
          </a:p>
          <a:p>
            <a:r>
              <a:rPr lang="fr-FR" sz="1500" dirty="0"/>
              <a:t>En été, la terrasse panoramique offre une vue imprenable sur la Verte (4121 m) et les Drus.(3754m)</a:t>
            </a:r>
          </a:p>
          <a:p>
            <a:endParaRPr lang="fr-FR" sz="9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618" y="297849"/>
            <a:ext cx="820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>
                <a:solidFill>
                  <a:srgbClr val="FF0000"/>
                </a:solidFill>
              </a:rPr>
              <a:t>CENTRE D’ACCUEIL: CHALET SKIROC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084168" y="4725144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/>
          </a:p>
          <a:p>
            <a:endParaRPr lang="fr-FR" sz="1000" dirty="0"/>
          </a:p>
          <a:p>
            <a:r>
              <a:rPr lang="fr-FR" sz="1000" dirty="0"/>
              <a:t>CHALET HÔTEL « SKIROC </a:t>
            </a:r>
          </a:p>
          <a:p>
            <a:r>
              <a:rPr lang="fr-FR" sz="1000" dirty="0"/>
              <a:t>LE BUET</a:t>
            </a:r>
          </a:p>
          <a:p>
            <a:r>
              <a:rPr lang="fr-FR" sz="1000" dirty="0"/>
              <a:t>74660  VALLORCINE</a:t>
            </a:r>
          </a:p>
          <a:p>
            <a:endParaRPr lang="fr-FR" sz="1000" dirty="0"/>
          </a:p>
          <a:p>
            <a:r>
              <a:rPr lang="fr-FR" sz="1000" dirty="0"/>
              <a:t>Agrément JS : 074 290 1004</a:t>
            </a:r>
          </a:p>
          <a:p>
            <a:r>
              <a:rPr lang="fr-FR" sz="1000" dirty="0"/>
              <a:t>Agrément Ed. Nat : 4.06.290.04</a:t>
            </a:r>
          </a:p>
        </p:txBody>
      </p:sp>
      <p:sp>
        <p:nvSpPr>
          <p:cNvPr id="4" name="AutoShape 2" descr="Résultat de recherche d'images pour &quot;CHALET SKIROC&quot;">
            <a:extLst>
              <a:ext uri="{FF2B5EF4-FFF2-40B4-BE49-F238E27FC236}">
                <a16:creationId xmlns:a16="http://schemas.microsoft.com/office/drawing/2014/main" xmlns="" id="{4D569581-700F-4A9A-9C43-9E068ABB80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20888"/>
            <a:ext cx="1160512" cy="11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A72075F-BE1D-4920-B426-0475E520D5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3869" y="1523535"/>
            <a:ext cx="2256016" cy="16875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7237E3D-E894-45BE-9AD0-5CC602415A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3362" y="2027500"/>
            <a:ext cx="1704391" cy="12766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29A7DCC-88DE-491C-B718-D350849A66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246" y="1278533"/>
            <a:ext cx="2328695" cy="17375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6730B88-F398-4C2F-9404-C909F3B0A66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2320" y="4789400"/>
            <a:ext cx="4048934" cy="1901029"/>
          </a:xfrm>
          <a:prstGeom prst="rect">
            <a:avLst/>
          </a:prstGeom>
        </p:spPr>
      </p:pic>
      <p:pic>
        <p:nvPicPr>
          <p:cNvPr id="2050" name="Image 2" descr="Z:\SECRETARIAT\MES IMAGES\CHALET SKIROC\Salle à manger\Salle à manger 1.JPG">
            <a:extLst>
              <a:ext uri="{FF2B5EF4-FFF2-40B4-BE49-F238E27FC236}">
                <a16:creationId xmlns:a16="http://schemas.microsoft.com/office/drawing/2014/main" xmlns="" id="{7326F89B-CE0E-4577-8079-4DC24E039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094" y="2076603"/>
            <a:ext cx="1636148" cy="122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Image 2" descr="1">
            <a:extLst>
              <a:ext uri="{FF2B5EF4-FFF2-40B4-BE49-F238E27FC236}">
                <a16:creationId xmlns:a16="http://schemas.microsoft.com/office/drawing/2014/main" xmlns="" id="{3343B66C-134C-4F98-8BF4-0E359C0EE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635" y="4874314"/>
            <a:ext cx="4679357" cy="186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331640" y="188640"/>
            <a:ext cx="60486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rgbClr val="FF0000"/>
                </a:solidFill>
              </a:rPr>
              <a:t>LES ACTIVITES PROPOSEES </a:t>
            </a:r>
          </a:p>
          <a:p>
            <a:pPr algn="ctr"/>
            <a:r>
              <a:rPr lang="fr-FR" sz="1400" b="1" dirty="0"/>
              <a:t>(encadrées par des moniteurs brevetés</a:t>
            </a:r>
            <a:r>
              <a:rPr lang="fr-FR" sz="1400" b="1" u="sng" dirty="0"/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36512" y="47487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b="1" dirty="0">
                <a:solidFill>
                  <a:srgbClr val="00B050"/>
                </a:solidFill>
              </a:rPr>
              <a:t>1-LE SKI DE PISTE</a:t>
            </a:r>
          </a:p>
        </p:txBody>
      </p:sp>
      <p:sp>
        <p:nvSpPr>
          <p:cNvPr id="5" name="AutoShape 6" descr="Résultat de recherche d'images pour &quot;paddle rivie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6" name="Image 8" descr="Elena 187">
            <a:extLst>
              <a:ext uri="{FF2B5EF4-FFF2-40B4-BE49-F238E27FC236}">
                <a16:creationId xmlns:a16="http://schemas.microsoft.com/office/drawing/2014/main" xmlns="" id="{AE081904-B19D-4C1B-9A74-9379105D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3" y="1529285"/>
            <a:ext cx="2651125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 4" descr="Ski à Vallorcine">
            <a:extLst>
              <a:ext uri="{FF2B5EF4-FFF2-40B4-BE49-F238E27FC236}">
                <a16:creationId xmlns:a16="http://schemas.microsoft.com/office/drawing/2014/main" xmlns="" id="{DD08B43E-149D-46F7-B7AA-80766A425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668" y="488744"/>
            <a:ext cx="2292371" cy="30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 7" descr="http://www.compagniedumontblanc.fr/wp-content/uploads/2014/03/vormaine5.jpg">
            <a:extLst>
              <a:ext uri="{FF2B5EF4-FFF2-40B4-BE49-F238E27FC236}">
                <a16:creationId xmlns:a16="http://schemas.microsoft.com/office/drawing/2014/main" xmlns="" id="{D47C6287-DECA-4FFC-8E37-E2C31275D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08" y="3959845"/>
            <a:ext cx="2593365" cy="19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CDC2AB39-D74D-44AB-90DD-C46BEC2CBDF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151641" y="1631924"/>
            <a:ext cx="3204272" cy="15580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Le chalet </a:t>
            </a:r>
            <a:r>
              <a:rPr kumimoji="0" lang="fr-FR" altLang="fr-FR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Skiroc</a:t>
            </a: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(1360m) est idéalement situé à 50m du stade de neige de la </a:t>
            </a:r>
            <a:r>
              <a:rPr kumimoji="0" lang="fr-FR" altLang="fr-FR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Poya</a:t>
            </a: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kumimoji="0" lang="fr-FR" altLang="fr-F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C’est un petit domaine familial de 2 téléskis, 2 fils neige et 1 jardin des neiges. Idéal pour le ski en famille </a:t>
            </a:r>
            <a:endParaRPr kumimoji="0" lang="fr-FR" altLang="fr-F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(1 bleue, 1 rouge, 1 verte)</a:t>
            </a:r>
            <a:b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Enneigement et  conditions exceptionnelles</a:t>
            </a:r>
            <a:endParaRPr kumimoji="0" lang="fr-FR" altLang="fr-F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67846EA7-6C6B-4CDB-9D23-D25333F74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870" y="3812957"/>
            <a:ext cx="5620721" cy="10191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Le domaine de la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Vormaine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 avec ses 4 téléskis est idéal pour le ski/snowboard débutant.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Les 2 pistes vertes (2x800m) et sa piste bleue "la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Morraine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" (1km de distance) sont là pour vous permettre de vous initier au ski et au snowboard à tous les âges, en toute sécurité.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BF70BD3-09B7-4515-A544-047A9675E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4" y="1131482"/>
            <a:ext cx="50911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Stade de neige de la </a:t>
            </a:r>
            <a:r>
              <a:rPr kumimoji="0" lang="fr-FR" altLang="fr-FR" sz="1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Poya</a:t>
            </a: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(1360m) 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6BA5C1A-837D-46EF-9A76-92A7D0A4C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AA9F1E9A-2684-48DD-8891-0E19331F8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1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                         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46DD4138-A44A-4C87-845E-C86FFE560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6508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E185B570-33B6-493B-B4C2-B19C2BABB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95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3656F36-4A86-4533-B47D-4B2B2F556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69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B111C55-EF62-42CE-A6CD-1D8084F8E125}"/>
              </a:ext>
            </a:extLst>
          </p:cNvPr>
          <p:cNvSpPr/>
          <p:nvPr/>
        </p:nvSpPr>
        <p:spPr>
          <a:xfrm>
            <a:off x="560681" y="339488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b="1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Domaine de la </a:t>
            </a:r>
            <a:r>
              <a:rPr lang="fr-FR" altLang="fr-FR" sz="1300" b="1" u="sng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Vormaine</a:t>
            </a:r>
            <a:r>
              <a:rPr lang="fr-FR" altLang="fr-FR" sz="1300" b="1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 (1480m) </a:t>
            </a:r>
            <a:r>
              <a:rPr lang="fr-FR" altLang="fr-FR" sz="13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: </a:t>
            </a:r>
            <a:endParaRPr lang="fr-FR" altLang="fr-FR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rg_hi" descr="http://t2.gstatic.com/images?q=tbn:ANd9GcRWR5xpB-YEf2fL_rCvoRAvejiAX4e13gO0gxZtwe2QNXuUPZzfHw">
            <a:hlinkClick r:id="rId2"/>
            <a:extLst>
              <a:ext uri="{FF2B5EF4-FFF2-40B4-BE49-F238E27FC236}">
                <a16:creationId xmlns:a16="http://schemas.microsoft.com/office/drawing/2014/main" xmlns="" id="{41CD138A-E806-47BC-A261-8AF3318AD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23786"/>
            <a:ext cx="3017838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Image 1" descr="http://www.compagniedumontblanc.fr/wp-content/uploads/2011/11/diapo-ski4.jpg">
            <a:extLst>
              <a:ext uri="{FF2B5EF4-FFF2-40B4-BE49-F238E27FC236}">
                <a16:creationId xmlns:a16="http://schemas.microsoft.com/office/drawing/2014/main" xmlns="" id="{06C78772-51AD-4843-BA91-E38300466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04081"/>
            <a:ext cx="2735263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 9" descr="Plan hiver domaine skiable Balme Tour Vallorcine">
            <a:hlinkClick r:id="rId6"/>
            <a:extLst>
              <a:ext uri="{FF2B5EF4-FFF2-40B4-BE49-F238E27FC236}">
                <a16:creationId xmlns:a16="http://schemas.microsoft.com/office/drawing/2014/main" xmlns="" id="{FF705348-3E5B-44D3-8299-37970AA0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7695" y="3501008"/>
            <a:ext cx="4400578" cy="31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FDB30B9-AB59-46BB-8C19-E864E7FC0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3" y="28644"/>
            <a:ext cx="8961473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Domaine des </a:t>
            </a:r>
            <a:r>
              <a:rPr kumimoji="0" lang="fr-FR" altLang="fr-FR" sz="1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Planards</a:t>
            </a: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(1250m) 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 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Le domaine skiable des </a:t>
            </a:r>
            <a:r>
              <a:rPr kumimoji="0" lang="fr-FR" altLang="fr-F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Planards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offre un accès ski idéal pour les débutants : un grand plateau peut les accueillir avec différentes installations adaptées : tapis roulant pour les enfants, </a:t>
            </a:r>
            <a:r>
              <a:rPr kumimoji="0" lang="fr-FR" altLang="fr-F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télécorde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et jardin d’enfants, deux téléskis faciles puis le télésiège quatre places transportent les skieurs à 1250m d’altitude, au dessus de Chamonix centre. Départ d’une longue piste bleue et une piste rouge.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CFBA1D9-F63C-44D5-A129-2508BE14A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8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329A64B-AAF3-4EBE-A69D-BB07E032C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3569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Grands Domaines de la Vallée de Chamonix 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 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75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5BC9023-5F8E-46AE-9AEF-2DF62B2BB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2-LE SKI DE FOND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2E10DA9-D0D7-48B9-A00B-13D30E60C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3614957"/>
            <a:ext cx="8550473" cy="734703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3- LE BIATHLON</a:t>
            </a:r>
          </a:p>
        </p:txBody>
      </p:sp>
      <p:pic>
        <p:nvPicPr>
          <p:cNvPr id="7170" name="rg_hi" descr="http://t0.gstatic.com/images?q=tbn:ANd9GcT4hPnd3aHc2qVkzRnAFEjtmFw7SW4qDoMVlXVgJbZ89qgEtl_pxw">
            <a:extLst>
              <a:ext uri="{FF2B5EF4-FFF2-40B4-BE49-F238E27FC236}">
                <a16:creationId xmlns:a16="http://schemas.microsoft.com/office/drawing/2014/main" xmlns="" id="{CB84C989-5C29-4A7D-85BD-DCB3F466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7250" y="1644245"/>
            <a:ext cx="2489498" cy="19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http://t3.gstatic.com/images?q=tbn:ANd9GcRT-JtVN9VXcyfPENPBc6yCpGk5Sfsnnkd-84SULlXml6Xc9oQU">
            <a:extLst>
              <a:ext uri="{FF2B5EF4-FFF2-40B4-BE49-F238E27FC236}">
                <a16:creationId xmlns:a16="http://schemas.microsoft.com/office/drawing/2014/main" xmlns="" id="{E97F98A7-94D0-40F2-9C37-74AEA33AA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3971"/>
            <a:ext cx="2694537" cy="187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EA4C7E-7253-4006-B5DB-54D557716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1"/>
            <a:ext cx="7524328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10 km de pistes de fond balisées pour skieur débutant et moyen au départ du foyer de ski de fond.</a:t>
            </a:r>
            <a:endParaRPr kumimoji="0" lang="fr-FR" altLang="fr-F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Parcours dans un site pittoresque et authentique, dans un domaine </a:t>
            </a:r>
            <a:endParaRPr kumimoji="0" lang="fr-FR" altLang="fr-F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vallonné, boisé, le long de la rivière l'Eau Noire </a:t>
            </a:r>
            <a:r>
              <a:rPr lang="fr-FR" sz="1500" dirty="0">
                <a:latin typeface="+mj-lt"/>
              </a:rPr>
              <a:t>Les pistes de ski de fond passent par le village et la forêt.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26E430-689D-469C-96FF-69B69A9E2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3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0822745-476B-49D3-9F89-5E9AC7265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fr-FR" altLang="fr-F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4" name="rg_hi" descr="ANd9GcSiV6TLS6O2WgK2h5JHsE5b6U34fonSzIP_VdKElJcCi2J2B-BPzQ">
            <a:extLst>
              <a:ext uri="{FF2B5EF4-FFF2-40B4-BE49-F238E27FC236}">
                <a16:creationId xmlns:a16="http://schemas.microsoft.com/office/drawing/2014/main" xmlns="" id="{50A3B951-74EE-4128-B096-0AC8C088D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1765920" cy="22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Résultat de recherche d'images pour &quot;BIATHLON VALLORCINE&quot;">
            <a:extLst>
              <a:ext uri="{FF2B5EF4-FFF2-40B4-BE49-F238E27FC236}">
                <a16:creationId xmlns:a16="http://schemas.microsoft.com/office/drawing/2014/main" xmlns="" id="{71C6FF86-552A-4C86-9B54-A8DD4D70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833" y="4876797"/>
            <a:ext cx="2214354" cy="165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ésultat de recherche d'images pour &quot;BIATHLON VALLORCINE&quot;">
            <a:extLst>
              <a:ext uri="{FF2B5EF4-FFF2-40B4-BE49-F238E27FC236}">
                <a16:creationId xmlns:a16="http://schemas.microsoft.com/office/drawing/2014/main" xmlns="" id="{2A241058-7BC4-4A75-AFAD-FE1F5814D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512" y="470693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ésultat de recherche d'images pour &quot;BIATHLON VALLORCINE&quot;">
            <a:extLst>
              <a:ext uri="{FF2B5EF4-FFF2-40B4-BE49-F238E27FC236}">
                <a16:creationId xmlns:a16="http://schemas.microsoft.com/office/drawing/2014/main" xmlns="" id="{07336859-BD77-4B53-ACA6-893F6D81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70629"/>
            <a:ext cx="2645817" cy="176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8BDAC99-24A8-4E0F-94E9-611B3DF9D613}"/>
              </a:ext>
            </a:extLst>
          </p:cNvPr>
          <p:cNvSpPr/>
          <p:nvPr/>
        </p:nvSpPr>
        <p:spPr>
          <a:xfrm>
            <a:off x="421893" y="4032338"/>
            <a:ext cx="845210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>
                <a:solidFill>
                  <a:srgbClr val="000000"/>
                </a:solidFill>
                <a:latin typeface="Cabin"/>
              </a:rPr>
              <a:t>Le biathlon est un sport complet qui allie effort et grande concentration.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xmlns="" val="92322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96C2B72-0BC3-4569-8F89-E998A1CD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4-SORTIE RAQUETTES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06F3AE1-04D9-4C3D-AEA3-C57111CF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64" y="1052736"/>
            <a:ext cx="8392108" cy="1744610"/>
          </a:xfrm>
        </p:spPr>
        <p:txBody>
          <a:bodyPr>
            <a:normAutofit/>
          </a:bodyPr>
          <a:lstStyle/>
          <a:p>
            <a:r>
              <a:rPr lang="fr-FR" sz="1500" dirty="0"/>
              <a:t>Vallorcine est un endroit idéal pour partir en randonnée, pas besoin de transport pour se rendre au départ des balades.</a:t>
            </a:r>
            <a:br>
              <a:rPr lang="fr-FR" sz="1500" dirty="0"/>
            </a:br>
            <a:r>
              <a:rPr lang="fr-FR" sz="1500" dirty="0"/>
              <a:t>Raquettes aux pieds, vous suivrez votre moniteur qui partagera avec vous son amour de la montagne et ses secrets.</a:t>
            </a:r>
          </a:p>
        </p:txBody>
      </p:sp>
      <p:pic>
        <p:nvPicPr>
          <p:cNvPr id="8194" name="Picture 2" descr="https://www.ecole-ski-vallorcine.com/phototheque/330x252/raquettes-17.jpg">
            <a:extLst>
              <a:ext uri="{FF2B5EF4-FFF2-40B4-BE49-F238E27FC236}">
                <a16:creationId xmlns:a16="http://schemas.microsoft.com/office/drawing/2014/main" xmlns="" id="{AA120E05-538D-41FF-A072-C36663D5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746" y="2920533"/>
            <a:ext cx="3143250" cy="23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ésultat de recherche d'images pour &quot;raquettes VALLORCINE&quot;">
            <a:extLst>
              <a:ext uri="{FF2B5EF4-FFF2-40B4-BE49-F238E27FC236}">
                <a16:creationId xmlns:a16="http://schemas.microsoft.com/office/drawing/2014/main" xmlns="" id="{3CC6718C-C40A-4D46-B875-FC23246D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712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il_fi" descr="http://centredevacanceslecottage.e-monsite.com/medias/images/aiguille-du-midi.2.jpg">
            <a:extLst>
              <a:ext uri="{FF2B5EF4-FFF2-40B4-BE49-F238E27FC236}">
                <a16:creationId xmlns:a16="http://schemas.microsoft.com/office/drawing/2014/main" xmlns="" id="{8FDAE0B4-463F-4366-BFEC-DE95FD55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715" y="807028"/>
            <a:ext cx="2648705" cy="176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Image 20" descr="http://img1.onthesnow.com/image/gg/97/97002.jpg">
            <a:extLst>
              <a:ext uri="{FF2B5EF4-FFF2-40B4-BE49-F238E27FC236}">
                <a16:creationId xmlns:a16="http://schemas.microsoft.com/office/drawing/2014/main" xmlns="" id="{37274976-A0DE-4D61-9EBB-2B8A86519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402" y="770714"/>
            <a:ext cx="2966842" cy="17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Image 19" descr="https://encrypted-tbn2.gstatic.com/images?q=tbn:ANd9GcTUGwSAGBRQqqKWeV9fY5tGUhMvm0mZJoDuYrH5ZLr_2Tpq5uCrWg">
            <a:hlinkClick r:id="rId4"/>
            <a:extLst>
              <a:ext uri="{FF2B5EF4-FFF2-40B4-BE49-F238E27FC236}">
                <a16:creationId xmlns:a16="http://schemas.microsoft.com/office/drawing/2014/main" xmlns="" id="{E466E917-99BB-4F1D-BCA9-BDF615ABD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9447" y="770714"/>
            <a:ext cx="2631110" cy="174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Image 82" descr="http://www.lefigaro.fr/medias/2013/12/19/PHO971908aa-68b8-11e3-bf24-17542abdb05e-805x453.jpg">
            <a:extLst>
              <a:ext uri="{FF2B5EF4-FFF2-40B4-BE49-F238E27FC236}">
                <a16:creationId xmlns:a16="http://schemas.microsoft.com/office/drawing/2014/main" xmlns="" id="{D1BF92E2-EA55-4F59-98D0-F5728FB47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16475"/>
            <a:ext cx="3402289" cy="195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Image 83" descr="https://encrypted-tbn3.gstatic.com/images?q=tbn:ANd9GcSB9XRHpTMFwV5gIm7YTABdOi57wSR3PaPjUj2eoJg6tWQplHw9">
            <a:hlinkClick r:id="rId7"/>
            <a:extLst>
              <a:ext uri="{FF2B5EF4-FFF2-40B4-BE49-F238E27FC236}">
                <a16:creationId xmlns:a16="http://schemas.microsoft.com/office/drawing/2014/main" xmlns="" id="{33D5749B-A122-459B-9E91-666E05FAD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082" y="4816475"/>
            <a:ext cx="3283358" cy="196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7AC80AE8-6645-4709-91EF-343F1AD63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33" y="183417"/>
            <a:ext cx="890552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5- LES SORTIES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    </a:t>
            </a:r>
            <a:r>
              <a:rPr lang="fr-FR" altLang="fr-FR" sz="1400" b="1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L’</a:t>
            </a: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Aiguille du Midi 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</a:t>
            </a:r>
            <a:endParaRPr lang="fr-FR" altLang="fr-FR" sz="1200" i="1" dirty="0">
              <a:solidFill>
                <a:srgbClr val="0000FF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F606B32B-A5E9-4278-B8C6-2D7DCB734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7782284D-6BCE-42CB-A1C2-5A9539F3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9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142E111A-AF89-4208-9134-C2EE75003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02" y="2525277"/>
            <a:ext cx="8814359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L'Aiguille du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9" tooltip="Midi de la France"/>
              </a:rPr>
              <a:t>Midi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se situe dans le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10" tooltip="Massif du Mont-Blanc"/>
              </a:rPr>
              <a:t>massif du Mont-Blanc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 Culminant à 3 842 mètres, elle est la plus haute des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11" tooltip="Aiguilles de Chamonix"/>
              </a:rPr>
              <a:t>aiguilles de Chamonix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 Sur le sommet principal, s'élève une tour, portant des antennes de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12" tooltip="Télécommunication"/>
              </a:rPr>
              <a:t>télécommunication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qui représente le point culminant actuel.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L'Aiguille est le point d'arrivée d'un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13" tooltip="Téléphérique"/>
              </a:rPr>
              <a:t>téléphérique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— le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14" tooltip="Téléphérique de l'aiguille du Midi"/>
              </a:rPr>
              <a:t>téléphérique de l'Aiguille du Midi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 Sa gare supérieure est située à 3 777 mètres d'altitude. L'Aiguille abrite le plus haut centre d'émission hertzien de France. 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Elle est le point de départ de la descente de la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15" tooltip="Vallée Blanche"/>
              </a:rPr>
              <a:t>vallée Blanche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et de la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16" tooltip="Télécabine Panoramic Mont-Blanc"/>
              </a:rPr>
              <a:t>télécabine </a:t>
            </a:r>
            <a:r>
              <a:rPr kumimoji="0" lang="fr-FR" altLang="fr-F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16" tooltip="Télécabine Panoramic Mont-Blanc"/>
              </a:rPr>
              <a:t>Panoramic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16" tooltip="Télécabine Panoramic Mont-Blanc"/>
              </a:rPr>
              <a:t> Mont-Blanc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qui traverse le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17" tooltip="Glacier du Géant (page inexistante)"/>
              </a:rPr>
              <a:t>glacier du Géant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jusqu'à la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18" tooltip="Pointe Helbronner"/>
              </a:rPr>
              <a:t>pointe </a:t>
            </a:r>
            <a:r>
              <a:rPr kumimoji="0" lang="fr-FR" altLang="fr-F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18" tooltip="Pointe Helbronner"/>
              </a:rPr>
              <a:t>Helbronner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sur le versant italien à (3 462 mètres), avec sa vue imprenable sur la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19" tooltip="Vallée d'Aoste"/>
              </a:rPr>
              <a:t>vallée d'Aoste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et tout le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20" tooltip="Piémont"/>
              </a:rPr>
              <a:t>Piémont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L</a:t>
            </a: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E PAS DANS LE VIDE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Epoustouflant ! “Le Pas dans le Vide” une prouesse technologique et d’inoubliables sensations ! Plus de mille mètres de vide sous vos pieds, dans cette boite en verre, vitrées sur 5 de ses faces. </a:t>
            </a:r>
            <a:r>
              <a:rPr kumimoji="0" lang="en-GB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Frissons </a:t>
            </a:r>
            <a:r>
              <a:rPr kumimoji="0" lang="en-GB" altLang="fr-F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garantis</a:t>
            </a:r>
            <a:r>
              <a:rPr kumimoji="0" lang="en-GB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664ED58E-CFB9-4D4A-A5E2-8E5BBC7DF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91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100CD16B-E79C-42AD-8BDF-8D846042C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28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F2F55E35-BA67-45A6-BDC5-1DE8C8248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85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535353"/>
                </a:solidFill>
                <a:effectLst/>
                <a:latin typeface="Helvetica" panose="020B0604020202020204" pitchFamily="34" charset="0"/>
              </a:rPr>
              <a:t>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FC4B17D4-789C-4D9D-8E3A-17F7AD357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40090"/>
            <a:ext cx="1107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535353"/>
                </a:solidFill>
                <a:effectLst/>
                <a:latin typeface="Helvetica" panose="020B0604020202020204" pitchFamily="34" charset="0"/>
              </a:rPr>
              <a:t>                   	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67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Image 8" descr="http://www.compagniedumontblanc.fr/wp-content/uploads/2011/03/train-CMM-Hotel.jpg">
            <a:extLst>
              <a:ext uri="{FF2B5EF4-FFF2-40B4-BE49-F238E27FC236}">
                <a16:creationId xmlns:a16="http://schemas.microsoft.com/office/drawing/2014/main" xmlns="" id="{1EED712D-E0DF-446A-AAAE-4D3506A7E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4387" y="736190"/>
            <a:ext cx="2918768" cy="214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Image 1" descr="3072 - Train du Montenvers hiver">
            <a:extLst>
              <a:ext uri="{FF2B5EF4-FFF2-40B4-BE49-F238E27FC236}">
                <a16:creationId xmlns:a16="http://schemas.microsoft.com/office/drawing/2014/main" xmlns="" id="{A25AF84F-CF0B-442F-A81C-D02C6C2EF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7031"/>
            <a:ext cx="4635171" cy="11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Image 66" descr="Vue sur la Mer de Glace.">
            <a:extLst>
              <a:ext uri="{FF2B5EF4-FFF2-40B4-BE49-F238E27FC236}">
                <a16:creationId xmlns:a16="http://schemas.microsoft.com/office/drawing/2014/main" xmlns="" id="{4F61F6D9-F191-4D6A-8D43-F25DAB677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68" y="516153"/>
            <a:ext cx="2155825" cy="2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s://encrypted-tbn3.gstatic.com/images?q=tbn:ANd9GcQj9NwGFo_PF0PRwuEG2WPBWTZhU8li956qQgVlXika8OJn0m83">
            <a:hlinkClick r:id="rId5"/>
            <a:extLst>
              <a:ext uri="{FF2B5EF4-FFF2-40B4-BE49-F238E27FC236}">
                <a16:creationId xmlns:a16="http://schemas.microsoft.com/office/drawing/2014/main" xmlns="" id="{21B7E706-FF11-4E92-91BB-882DBA5B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7190" y="3619259"/>
            <a:ext cx="3441154" cy="13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ttps://encrypted-tbn0.gstatic.com/images?q=tbn:ANd9GcQ1-3O8aDCauOaYPH7-rxlo8bkIyh0sdhgP6J9PPPtkmofVLSgN">
            <a:hlinkClick r:id="rId8"/>
            <a:extLst>
              <a:ext uri="{FF2B5EF4-FFF2-40B4-BE49-F238E27FC236}">
                <a16:creationId xmlns:a16="http://schemas.microsoft.com/office/drawing/2014/main" xmlns="" id="{84404A66-0A16-472B-A1F4-C6B40974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38295"/>
            <a:ext cx="381642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52267878-6139-4894-ADC7-DC56C75E8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5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Site de la Mer de Glace 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 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DD757673-1840-48C1-8185-2D04C1041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003" y="1226075"/>
            <a:ext cx="3911058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dirty="0">
                <a:ln>
                  <a:noFill/>
                </a:ln>
                <a:solidFill>
                  <a:srgbClr val="1027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Au départ de Chamonix, le train à créma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illère du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Montenvers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permet d'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accéder sans difficulté en 20 minutes et en toute sécurité au pied de la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11"/>
              </a:rPr>
              <a:t>Mer de Glace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(1913 m), le plus grand glacier français (7km de long, 200 m d'épaisseur). Ce site historique, a marqué le début du tourisme en montagne dès le 19ème siècle et offre un  panorama sur les sommets prestigieux tels que le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 Drus et les Grandes Jorasses.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Sur place la visite de la grotte de glace est un voyage au </a:t>
            </a:r>
            <a:r>
              <a:rPr kumimoji="0" lang="fr-FR" altLang="fr-F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coeur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du glacier, retaillée chaque année, elle décrit la vie des montagnards du début du </a:t>
            </a:r>
            <a:r>
              <a:rPr kumimoji="0" lang="fr-FR" altLang="fr-F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XIXè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siècle. 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382172B5-0325-4D05-9F36-AFC106F75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22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54876F35-5A43-4EA5-A1FE-CD0A07AA3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4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4BE4CE98-21E2-4070-9ECB-5C8CD83DC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80" y="41801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7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7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7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7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7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7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7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7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7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7925" algn="l"/>
              </a:tabLst>
            </a:pP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Helvetica" panose="020B0604020202020204" pitchFamily="34" charset="0"/>
              </a:rPr>
              <a:t>GLACIORIUM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7925" algn="l"/>
              </a:tabLst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Ne manquez pas ce nouvel espace sur les glaciers. 	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7925" algn="l"/>
              </a:tabLst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Véritable témoin des changements climatiques de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7925" algn="l"/>
              </a:tabLst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notre siècle, le site du </a:t>
            </a:r>
            <a:r>
              <a:rPr kumimoji="0" lang="fr-FR" altLang="fr-F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Montenvers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 méritait un 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7925" algn="l"/>
              </a:tabLst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espace dédié à la </a:t>
            </a:r>
            <a:r>
              <a:rPr kumimoji="0" lang="fr-FR" altLang="fr-F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la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 glaciologie ! La Mer de Glace, 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7925" algn="l"/>
              </a:tabLst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sa formation, son histoire, ses évolutions futures, 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7925" algn="l"/>
              </a:tabLst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voilà ce que vous pourrez découvrir en visitant 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7925" algn="l"/>
              </a:tabLst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ce lieu interactif et pédagogique.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7925" algn="l"/>
              </a:tabLst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A2230884-6A9D-44F3-87FD-968F9AD02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80" y="54499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GROTTE DE GLACE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Taillée à même le glacier, la grotte de glace vous 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emmène dans les entrailles de la Mer de Glace. 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Recreusée entièrement tous les ans (du fait de 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l’avancement du glacier), elle vous permet d’admirer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les sculptures de glace qui retracent la vie des   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montagnards au XIXème siècle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1569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886</Words>
  <Application>Microsoft Office PowerPoint</Application>
  <PresentationFormat>Affichage à l'écran (4:3)</PresentationFormat>
  <Paragraphs>258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 VOYAGE MULTI-NEIGE à VALLORCINE </vt:lpstr>
      <vt:lpstr>Diapositive 2</vt:lpstr>
      <vt:lpstr>Diapositive 3</vt:lpstr>
      <vt:lpstr>Diapositive 4</vt:lpstr>
      <vt:lpstr>Diapositive 5</vt:lpstr>
      <vt:lpstr>2-LE SKI DE FOND </vt:lpstr>
      <vt:lpstr>4-SORTIE RAQUETTES</vt:lpstr>
      <vt:lpstr>Diapositive 8</vt:lpstr>
      <vt:lpstr>Diapositive 9</vt:lpstr>
      <vt:lpstr>Diapositive 10</vt:lpstr>
      <vt:lpstr>Diapositive 11</vt:lpstr>
      <vt:lpstr>Planning des activités</vt:lpstr>
      <vt:lpstr>TROUSSEAU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PLEIN-AIR à PRADES</dc:title>
  <dc:creator>Damien</dc:creator>
  <cp:lastModifiedBy>PASCALE</cp:lastModifiedBy>
  <cp:revision>43</cp:revision>
  <dcterms:created xsi:type="dcterms:W3CDTF">2015-04-19T10:58:06Z</dcterms:created>
  <dcterms:modified xsi:type="dcterms:W3CDTF">2017-11-14T21:49:32Z</dcterms:modified>
</cp:coreProperties>
</file>